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72" r:id="rId4"/>
    <p:sldId id="260" r:id="rId5"/>
    <p:sldId id="256" r:id="rId6"/>
    <p:sldId id="257" r:id="rId7"/>
    <p:sldId id="259" r:id="rId8"/>
    <p:sldId id="266" r:id="rId9"/>
    <p:sldId id="270" r:id="rId10"/>
    <p:sldId id="261" r:id="rId11"/>
    <p:sldId id="262" r:id="rId12"/>
    <p:sldId id="267" r:id="rId13"/>
    <p:sldId id="268" r:id="rId14"/>
    <p:sldId id="263" r:id="rId15"/>
    <p:sldId id="26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E00F-A8AD-AB91-2A97-C6E969DDA5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15B394F-36B2-8597-11D9-1FF401355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54B4E5A-42AE-4D37-2523-9CA84C6B84B6}"/>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5" name="Footer Placeholder 4">
            <a:extLst>
              <a:ext uri="{FF2B5EF4-FFF2-40B4-BE49-F238E27FC236}">
                <a16:creationId xmlns:a16="http://schemas.microsoft.com/office/drawing/2014/main" id="{EFAD403F-C048-02A4-3741-BF6AB30D00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B3A418-DB33-248B-1E27-D002870571DC}"/>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118229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F3E7-04F6-97F5-8172-8FBE78664FC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CA011ED-693F-66D4-107C-F68A9378B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C06C5F-AD66-4FDF-AEC3-245B3893A6C5}"/>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5" name="Footer Placeholder 4">
            <a:extLst>
              <a:ext uri="{FF2B5EF4-FFF2-40B4-BE49-F238E27FC236}">
                <a16:creationId xmlns:a16="http://schemas.microsoft.com/office/drawing/2014/main" id="{E2CD13B8-E256-8432-53C4-E7D9F3A505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1B22A0-77BA-DD1B-39C6-A6D1DB1C9F6D}"/>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105746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19C35-F4BE-17DE-EF4C-A668D76A62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D1E0486-33EB-BDD7-FC6F-D9FAF4AE2F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21C1AF-B94A-EF11-5FB1-C9A672E9D39D}"/>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5" name="Footer Placeholder 4">
            <a:extLst>
              <a:ext uri="{FF2B5EF4-FFF2-40B4-BE49-F238E27FC236}">
                <a16:creationId xmlns:a16="http://schemas.microsoft.com/office/drawing/2014/main" id="{FDB45A0B-1742-6836-6D52-0C8AEA0FB29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373803-B945-C0C7-64CC-2B06FC053E2B}"/>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424797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80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7755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4306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911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455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5591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06067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333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D1D4-4899-5AE8-81DE-1B070444EB7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9DDF9B-DA7C-C785-EEB6-A615D234C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3DE58A-6B8C-5E23-E3CF-E94162B08D3B}"/>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5" name="Footer Placeholder 4">
            <a:extLst>
              <a:ext uri="{FF2B5EF4-FFF2-40B4-BE49-F238E27FC236}">
                <a16:creationId xmlns:a16="http://schemas.microsoft.com/office/drawing/2014/main" id="{AF2F6857-6C79-05BB-A9AC-09DB77B259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D2E3000-568E-A13D-7A49-BC7C8686A0F2}"/>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4012055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5757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9703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1841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328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9290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6183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62729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8133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904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8982-C808-A9A3-29AA-D09ED0433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1D29930-E90F-79C7-4E0E-0B2DFD7CF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937ED-FDBB-6D7A-E08A-21A69B5E56E6}"/>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5" name="Footer Placeholder 4">
            <a:extLst>
              <a:ext uri="{FF2B5EF4-FFF2-40B4-BE49-F238E27FC236}">
                <a16:creationId xmlns:a16="http://schemas.microsoft.com/office/drawing/2014/main" id="{15F35420-FF00-E4E6-D3FF-25EB6DCFFF0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4E3D31-6062-EFD2-B7F7-9A8FD7C89CA7}"/>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251946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50AB-7AA4-74A3-1C8C-73B67DCB296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7A0DCC-D47A-EFB3-7D88-B73DD36B21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BD2688F-3946-96AA-FFA6-605EAC855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6E8A2F1-4BE0-9C7E-A743-508705E7C047}"/>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6" name="Footer Placeholder 5">
            <a:extLst>
              <a:ext uri="{FF2B5EF4-FFF2-40B4-BE49-F238E27FC236}">
                <a16:creationId xmlns:a16="http://schemas.microsoft.com/office/drawing/2014/main" id="{20A8B5FE-44A1-D63D-A539-B2CB86761E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BA0D11-212B-E9E4-F961-BCDEA02A486D}"/>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2338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2D97-DA44-ED9F-1766-F73BF347A0E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006D8FF-68E4-4968-973B-E2C40944B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AB4D1-C8F1-9ED2-5B9F-1D635E26A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EFBF50B-7B21-27BA-7BC6-640E05DF6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A871B-57E1-8D48-4092-0064126CC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5B0334-A818-FF35-A987-552E1D7FCECC}"/>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8" name="Footer Placeholder 7">
            <a:extLst>
              <a:ext uri="{FF2B5EF4-FFF2-40B4-BE49-F238E27FC236}">
                <a16:creationId xmlns:a16="http://schemas.microsoft.com/office/drawing/2014/main" id="{F48A4CDF-6FF5-CDCD-FB97-0A4AE66139C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3F873A1-AEFB-27AD-7034-16ED167B9C5E}"/>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326141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B3EF-9597-8666-2B3D-3924F2850EE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844F63-6DFA-2D1E-62D4-5FF52A29786C}"/>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4" name="Footer Placeholder 3">
            <a:extLst>
              <a:ext uri="{FF2B5EF4-FFF2-40B4-BE49-F238E27FC236}">
                <a16:creationId xmlns:a16="http://schemas.microsoft.com/office/drawing/2014/main" id="{6443406E-3F11-C5DF-C091-46F076C5C71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8F7AD45-4A12-F292-D46D-F76C0EC26AD1}"/>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357270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31F7B-3611-0FA7-4396-B7EDAB48E6DA}"/>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3" name="Footer Placeholder 2">
            <a:extLst>
              <a:ext uri="{FF2B5EF4-FFF2-40B4-BE49-F238E27FC236}">
                <a16:creationId xmlns:a16="http://schemas.microsoft.com/office/drawing/2014/main" id="{8C9CA7D0-D248-22FF-E286-80004479C69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D6090F2-02BC-1A4B-44CC-32226CA4F8B9}"/>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82023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DADD-B172-D715-1D52-A3C82F3CF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241EBD1-B9CC-8953-E706-900E7D8D3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A571214-4B9E-F778-112C-7AC4E9598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09B46-49F6-BAD8-7888-223300357C6E}"/>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6" name="Footer Placeholder 5">
            <a:extLst>
              <a:ext uri="{FF2B5EF4-FFF2-40B4-BE49-F238E27FC236}">
                <a16:creationId xmlns:a16="http://schemas.microsoft.com/office/drawing/2014/main" id="{D466DC5A-EFD9-F8E5-3488-DD68C985F5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CD7544A-72CD-D83B-5CEF-D25283C6BB86}"/>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60761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8267-B3CF-2462-CC2A-B6E8E6465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5581D64-41D4-D24A-9B74-CA0D43D483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27ACCF-1FED-0D69-3029-78D1741FA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1269B-C8DD-1BA4-2C5F-F13F67906095}"/>
              </a:ext>
            </a:extLst>
          </p:cNvPr>
          <p:cNvSpPr>
            <a:spLocks noGrp="1"/>
          </p:cNvSpPr>
          <p:nvPr>
            <p:ph type="dt" sz="half" idx="10"/>
          </p:nvPr>
        </p:nvSpPr>
        <p:spPr/>
        <p:txBody>
          <a:bodyPr/>
          <a:lstStyle/>
          <a:p>
            <a:fld id="{5E9A4427-C6EF-4194-B18F-901365B22C24}" type="datetimeFigureOut">
              <a:rPr lang="en-AU" smtClean="0"/>
              <a:t>12/02/2023</a:t>
            </a:fld>
            <a:endParaRPr lang="en-AU"/>
          </a:p>
        </p:txBody>
      </p:sp>
      <p:sp>
        <p:nvSpPr>
          <p:cNvPr id="6" name="Footer Placeholder 5">
            <a:extLst>
              <a:ext uri="{FF2B5EF4-FFF2-40B4-BE49-F238E27FC236}">
                <a16:creationId xmlns:a16="http://schemas.microsoft.com/office/drawing/2014/main" id="{B4A40A58-B28F-145E-B885-BCF60C14F87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D31058-5591-7FA6-4E07-33256B51D77D}"/>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15663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DD3DB-6CE0-7D79-E259-C425787D4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D97A77-EB06-0378-3F4A-4FBE93369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3E5CAF-A0C1-D3C9-3681-185333218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A4427-C6EF-4194-B18F-901365B22C24}" type="datetimeFigureOut">
              <a:rPr lang="en-AU" smtClean="0"/>
              <a:t>12/02/2023</a:t>
            </a:fld>
            <a:endParaRPr lang="en-AU"/>
          </a:p>
        </p:txBody>
      </p:sp>
      <p:sp>
        <p:nvSpPr>
          <p:cNvPr id="5" name="Footer Placeholder 4">
            <a:extLst>
              <a:ext uri="{FF2B5EF4-FFF2-40B4-BE49-F238E27FC236}">
                <a16:creationId xmlns:a16="http://schemas.microsoft.com/office/drawing/2014/main" id="{158C9118-0065-BA1C-2E93-F928432FF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16B71D7-7436-A0B7-3A70-B0D6DC136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42D24-5AEC-4992-B54C-048C47C16179}" type="slidenum">
              <a:rPr lang="en-AU" smtClean="0"/>
              <a:t>‹#›</a:t>
            </a:fld>
            <a:endParaRPr lang="en-AU"/>
          </a:p>
        </p:txBody>
      </p:sp>
    </p:spTree>
    <p:extLst>
      <p:ext uri="{BB962C8B-B14F-4D97-AF65-F5344CB8AC3E}">
        <p14:creationId xmlns:p14="http://schemas.microsoft.com/office/powerpoint/2010/main" val="354641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5670786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Romans%208&amp;version=NIV#fen-NIV-28120b" TargetMode="External"/><Relationship Id="rId2" Type="http://schemas.openxmlformats.org/officeDocument/2006/relationships/hyperlink" Target="https://www.biblegateway.com/passage/?search=Romans%208&amp;version=NIV#fen-NIV-28119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Romans%208&amp;version=NIV#fen-NIV-28120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Romans%208&amp;version=NIV#fen-NIV-28128e" TargetMode="External"/><Relationship Id="rId2" Type="http://schemas.openxmlformats.org/officeDocument/2006/relationships/hyperlink" Target="https://www.biblegateway.com/passage/?search=Romans%208&amp;version=NIV#fen-NIV-28127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Romans 8:1-12</a:t>
            </a:r>
          </a:p>
        </p:txBody>
      </p:sp>
      <p:sp>
        <p:nvSpPr>
          <p:cNvPr id="5" name="TextBox 4">
            <a:extLst>
              <a:ext uri="{FF2B5EF4-FFF2-40B4-BE49-F238E27FC236}">
                <a16:creationId xmlns:a16="http://schemas.microsoft.com/office/drawing/2014/main" id="{108C6E15-B990-4403-AE5F-6A53D6E3C87A}"/>
              </a:ext>
            </a:extLst>
          </p:cNvPr>
          <p:cNvSpPr txBox="1"/>
          <p:nvPr/>
        </p:nvSpPr>
        <p:spPr>
          <a:xfrm>
            <a:off x="680527" y="950559"/>
            <a:ext cx="10684568" cy="523220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Therefore, there is now no condemnation for those who are in Christ Jesus,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because through Christ Jesus the law of the Spirit of life set me free from the law of sin and death.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For what the law was powerless to do in that it was weakened by the sinful nature, God did by sending his own Son in the likeness of sinful man to be a sin offering. And so he condemned sin in sinful man,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in order that the righteous requirements of the law might be fully met in us, who do not live according to the sinful nature but according to the Spirit. </a:t>
            </a: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The Law</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825625"/>
            <a:ext cx="10515600" cy="3194244"/>
          </a:xfrm>
        </p:spPr>
        <p:txBody>
          <a:bodyPr>
            <a:normAutofit/>
          </a:bodyPr>
          <a:lstStyle/>
          <a:p>
            <a:r>
              <a:rPr lang="en-GB" sz="4000" baseline="30000" dirty="0">
                <a:solidFill>
                  <a:srgbClr val="000000"/>
                </a:solidFill>
                <a:latin typeface="Segoe UI" panose="020B0502040204020203" pitchFamily="34" charset="0"/>
                <a:ea typeface="Calibri" panose="020F0502020204030204" pitchFamily="34" charset="0"/>
              </a:rPr>
              <a:t>The Law of Moses is perfect and is a reflection of a Holy God</a:t>
            </a:r>
          </a:p>
          <a:p>
            <a:r>
              <a:rPr lang="en-GB" sz="4000" baseline="30000" dirty="0">
                <a:solidFill>
                  <a:srgbClr val="000000"/>
                </a:solidFill>
                <a:effectLst/>
                <a:latin typeface="Segoe UI" panose="020B0502040204020203" pitchFamily="34" charset="0"/>
                <a:ea typeface="Calibri" panose="020F0502020204030204" pitchFamily="34" charset="0"/>
              </a:rPr>
              <a:t>We cannot meet the righteous requirements of the </a:t>
            </a:r>
            <a:r>
              <a:rPr lang="en-GB" sz="4000" baseline="30000" dirty="0">
                <a:solidFill>
                  <a:srgbClr val="000000"/>
                </a:solidFill>
                <a:latin typeface="Segoe UI" panose="020B0502040204020203" pitchFamily="34" charset="0"/>
                <a:ea typeface="Calibri" panose="020F0502020204030204" pitchFamily="34" charset="0"/>
              </a:rPr>
              <a:t>Law</a:t>
            </a:r>
          </a:p>
          <a:p>
            <a:r>
              <a:rPr lang="en-GB" sz="4000" baseline="30000" dirty="0">
                <a:solidFill>
                  <a:srgbClr val="000000"/>
                </a:solidFill>
                <a:effectLst/>
                <a:latin typeface="Segoe UI" panose="020B0502040204020203" pitchFamily="34" charset="0"/>
                <a:ea typeface="Calibri" panose="020F0502020204030204" pitchFamily="34" charset="0"/>
              </a:rPr>
              <a:t>The Law cannot overcome Sin but it can show us our Sin. </a:t>
            </a:r>
          </a:p>
        </p:txBody>
      </p:sp>
    </p:spTree>
    <p:extLst>
      <p:ext uri="{BB962C8B-B14F-4D97-AF65-F5344CB8AC3E}">
        <p14:creationId xmlns:p14="http://schemas.microsoft.com/office/powerpoint/2010/main" val="173873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God’s Response</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825625"/>
            <a:ext cx="10515600" cy="3194244"/>
          </a:xfrm>
        </p:spPr>
        <p:txBody>
          <a:bodyPr>
            <a:normAutofit/>
          </a:bodyPr>
          <a:lstStyle/>
          <a:p>
            <a:r>
              <a:rPr lang="en-GB" sz="4000" baseline="30000" dirty="0">
                <a:solidFill>
                  <a:srgbClr val="000000"/>
                </a:solidFill>
                <a:effectLst/>
                <a:latin typeface="Segoe UI" panose="020B0502040204020203" pitchFamily="34" charset="0"/>
                <a:ea typeface="Calibri" panose="020F0502020204030204" pitchFamily="34" charset="0"/>
              </a:rPr>
              <a:t>Is to send His own Son, Jesus</a:t>
            </a:r>
          </a:p>
          <a:p>
            <a:r>
              <a:rPr lang="en-GB" sz="4000" baseline="30000" dirty="0">
                <a:solidFill>
                  <a:srgbClr val="000000"/>
                </a:solidFill>
                <a:latin typeface="Segoe UI" panose="020B0502040204020203" pitchFamily="34" charset="0"/>
                <a:ea typeface="Calibri" panose="020F0502020204030204" pitchFamily="34" charset="0"/>
              </a:rPr>
              <a:t>Jesus in fully humanity, deals once and for all with sin</a:t>
            </a:r>
          </a:p>
          <a:p>
            <a:r>
              <a:rPr lang="en-GB" sz="4000" baseline="30000" dirty="0">
                <a:solidFill>
                  <a:srgbClr val="000000"/>
                </a:solidFill>
                <a:latin typeface="Segoe UI" panose="020B0502040204020203" pitchFamily="34" charset="0"/>
                <a:ea typeface="Calibri" panose="020F0502020204030204" pitchFamily="34" charset="0"/>
              </a:rPr>
              <a:t>Frees us to live according to the Spirit</a:t>
            </a:r>
          </a:p>
          <a:p>
            <a:r>
              <a:rPr lang="en-GB" sz="4000" baseline="30000" dirty="0">
                <a:solidFill>
                  <a:srgbClr val="000000"/>
                </a:solidFill>
                <a:effectLst/>
                <a:latin typeface="Segoe UI" panose="020B0502040204020203" pitchFamily="34" charset="0"/>
                <a:ea typeface="Calibri" panose="020F0502020204030204" pitchFamily="34" charset="0"/>
              </a:rPr>
              <a:t>Which frees us to meet the fullness of the Law</a:t>
            </a:r>
          </a:p>
          <a:p>
            <a:endParaRPr lang="en-GB" sz="4000" baseline="30000" dirty="0">
              <a:solidFill>
                <a:srgbClr val="000000"/>
              </a:solidFill>
              <a:effectLst/>
              <a:latin typeface="Segoe UI" panose="020B0502040204020203" pitchFamily="34" charset="0"/>
              <a:ea typeface="Calibri" panose="020F0502020204030204" pitchFamily="34" charset="0"/>
            </a:endParaRPr>
          </a:p>
        </p:txBody>
      </p:sp>
    </p:spTree>
    <p:extLst>
      <p:ext uri="{BB962C8B-B14F-4D97-AF65-F5344CB8AC3E}">
        <p14:creationId xmlns:p14="http://schemas.microsoft.com/office/powerpoint/2010/main" val="38494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Who lives according to what..</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825625"/>
            <a:ext cx="10515600" cy="3194244"/>
          </a:xfrm>
        </p:spPr>
        <p:txBody>
          <a:bodyPr>
            <a:normAutofit/>
          </a:bodyPr>
          <a:lstStyle/>
          <a:p>
            <a:r>
              <a:rPr lang="en-GB" sz="4000" baseline="30000" dirty="0">
                <a:solidFill>
                  <a:srgbClr val="000000"/>
                </a:solidFill>
                <a:effectLst/>
                <a:latin typeface="Segoe UI" panose="020B0502040204020203" pitchFamily="34" charset="0"/>
                <a:ea typeface="Calibri" panose="020F0502020204030204" pitchFamily="34" charset="0"/>
              </a:rPr>
              <a:t>According to the Flesh</a:t>
            </a:r>
          </a:p>
          <a:p>
            <a:pPr lvl="1"/>
            <a:r>
              <a:rPr lang="en-GB" sz="3600" baseline="30000" dirty="0">
                <a:solidFill>
                  <a:srgbClr val="000000"/>
                </a:solidFill>
                <a:latin typeface="Segoe UI" panose="020B0502040204020203" pitchFamily="34" charset="0"/>
                <a:ea typeface="Calibri" panose="020F0502020204030204" pitchFamily="34" charset="0"/>
              </a:rPr>
              <a:t>Are dead</a:t>
            </a:r>
          </a:p>
          <a:p>
            <a:pPr lvl="1"/>
            <a:r>
              <a:rPr lang="en-GB" sz="3600" baseline="30000" dirty="0">
                <a:solidFill>
                  <a:srgbClr val="000000"/>
                </a:solidFill>
                <a:effectLst/>
                <a:latin typeface="Segoe UI" panose="020B0502040204020203" pitchFamily="34" charset="0"/>
                <a:ea typeface="Calibri" panose="020F0502020204030204" pitchFamily="34" charset="0"/>
              </a:rPr>
              <a:t>Are Hostile to God</a:t>
            </a:r>
          </a:p>
          <a:p>
            <a:pPr lvl="1"/>
            <a:r>
              <a:rPr lang="en-GB" sz="3600" baseline="30000" dirty="0">
                <a:solidFill>
                  <a:srgbClr val="000000"/>
                </a:solidFill>
                <a:latin typeface="Segoe UI" panose="020B0502040204020203" pitchFamily="34" charset="0"/>
                <a:ea typeface="Calibri" panose="020F0502020204030204" pitchFamily="34" charset="0"/>
              </a:rPr>
              <a:t>Do not submit to the Law and can not.</a:t>
            </a:r>
          </a:p>
          <a:p>
            <a:pPr lvl="1"/>
            <a:r>
              <a:rPr lang="en-GB" sz="3600" baseline="30000" dirty="0">
                <a:solidFill>
                  <a:srgbClr val="000000"/>
                </a:solidFill>
                <a:effectLst/>
                <a:latin typeface="Segoe UI" panose="020B0502040204020203" pitchFamily="34" charset="0"/>
                <a:ea typeface="Calibri" panose="020F0502020204030204" pitchFamily="34" charset="0"/>
              </a:rPr>
              <a:t>Cannot please God</a:t>
            </a:r>
            <a:endParaRPr lang="en-GB" sz="3600" baseline="30000" dirty="0">
              <a:solidFill>
                <a:srgbClr val="000000"/>
              </a:solidFill>
              <a:latin typeface="Segoe UI" panose="020B0502040204020203" pitchFamily="34" charset="0"/>
              <a:ea typeface="Calibri" panose="020F0502020204030204" pitchFamily="34" charset="0"/>
            </a:endParaRPr>
          </a:p>
          <a:p>
            <a:r>
              <a:rPr lang="en-GB" sz="4000" baseline="30000" dirty="0">
                <a:solidFill>
                  <a:srgbClr val="000000"/>
                </a:solidFill>
                <a:effectLst/>
                <a:latin typeface="Segoe UI" panose="020B0502040204020203" pitchFamily="34" charset="0"/>
                <a:ea typeface="Calibri" panose="020F0502020204030204" pitchFamily="34" charset="0"/>
              </a:rPr>
              <a:t>According to the Spirit</a:t>
            </a:r>
          </a:p>
          <a:p>
            <a:pPr lvl="1"/>
            <a:r>
              <a:rPr lang="en-GB" sz="3600" baseline="30000" dirty="0">
                <a:solidFill>
                  <a:srgbClr val="000000"/>
                </a:solidFill>
                <a:latin typeface="Segoe UI" panose="020B0502040204020203" pitchFamily="34" charset="0"/>
                <a:ea typeface="Calibri" panose="020F0502020204030204" pitchFamily="34" charset="0"/>
              </a:rPr>
              <a:t>Has the Spirit living in them</a:t>
            </a:r>
            <a:endParaRPr lang="en-GB" sz="3600" baseline="30000" dirty="0">
              <a:solidFill>
                <a:srgbClr val="000000"/>
              </a:solidFill>
              <a:effectLst/>
              <a:latin typeface="Segoe UI" panose="020B0502040204020203" pitchFamily="34" charset="0"/>
              <a:ea typeface="Calibri" panose="020F0502020204030204" pitchFamily="34" charset="0"/>
            </a:endParaRPr>
          </a:p>
        </p:txBody>
      </p:sp>
    </p:spTree>
    <p:extLst>
      <p:ext uri="{BB962C8B-B14F-4D97-AF65-F5344CB8AC3E}">
        <p14:creationId xmlns:p14="http://schemas.microsoft.com/office/powerpoint/2010/main" val="382423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6000" dirty="0"/>
              <a:t>The First Challenge</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275118"/>
            <a:ext cx="10515600" cy="4351338"/>
          </a:xfrm>
        </p:spPr>
        <p:txBody>
          <a:bodyPr>
            <a:normAutofit/>
          </a:bodyPr>
          <a:lstStyle/>
          <a:p>
            <a:r>
              <a:rPr lang="en-GB" sz="2400" dirty="0"/>
              <a:t>IS Christ and the Spirit in you?</a:t>
            </a:r>
          </a:p>
          <a:p>
            <a:r>
              <a:rPr lang="en-GB" sz="2400" dirty="0"/>
              <a:t>Are you headed to Spiritual death as well as physical death? </a:t>
            </a:r>
          </a:p>
          <a:p>
            <a:r>
              <a:rPr lang="en-GB" sz="2400" dirty="0"/>
              <a:t>If you’re not sure then the questions are If you were to assume the God I speak was real,: </a:t>
            </a:r>
          </a:p>
          <a:p>
            <a:r>
              <a:rPr lang="en-GB" sz="2400" dirty="0"/>
              <a:t>Are you hostile to God?</a:t>
            </a:r>
          </a:p>
          <a:p>
            <a:r>
              <a:rPr lang="en-GB" sz="2400" dirty="0"/>
              <a:t>Are you submitting to God’s Law? </a:t>
            </a:r>
          </a:p>
          <a:p>
            <a:r>
              <a:rPr lang="en-GB" sz="2400" dirty="0"/>
              <a:t>Are you even able to? </a:t>
            </a:r>
          </a:p>
          <a:p>
            <a:r>
              <a:rPr lang="en-GB" sz="2400" dirty="0"/>
              <a:t>Would your life be pleasing to God?</a:t>
            </a:r>
          </a:p>
          <a:p>
            <a:endParaRPr lang="en-AU" sz="2400" dirty="0"/>
          </a:p>
        </p:txBody>
      </p:sp>
    </p:spTree>
    <p:extLst>
      <p:ext uri="{BB962C8B-B14F-4D97-AF65-F5344CB8AC3E}">
        <p14:creationId xmlns:p14="http://schemas.microsoft.com/office/powerpoint/2010/main" val="154272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The Fruit of the Spirit</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AU" sz="3600" dirty="0"/>
              <a:t>Love, Joy, Peace, Forbearance or Patience, Kindness, Goodness, Faithfulness, Gentleness and Self-Control.</a:t>
            </a:r>
          </a:p>
          <a:p>
            <a:r>
              <a:rPr lang="en-AU" sz="3600" dirty="0"/>
              <a:t>Singular Fruit</a:t>
            </a:r>
          </a:p>
        </p:txBody>
      </p:sp>
    </p:spTree>
    <p:extLst>
      <p:ext uri="{BB962C8B-B14F-4D97-AF65-F5344CB8AC3E}">
        <p14:creationId xmlns:p14="http://schemas.microsoft.com/office/powerpoint/2010/main" val="294751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Second Challenge</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455644" y="1349764"/>
            <a:ext cx="4993433" cy="4351338"/>
          </a:xfrm>
        </p:spPr>
        <p:txBody>
          <a:bodyPr>
            <a:normAutofit/>
          </a:bodyPr>
          <a:lstStyle/>
          <a:p>
            <a:r>
              <a:rPr lang="en-AU" sz="2400" dirty="0">
                <a:solidFill>
                  <a:srgbClr val="000000"/>
                </a:solidFill>
                <a:effectLst/>
                <a:latin typeface="Segoe UI" panose="020B0502040204020203" pitchFamily="34" charset="0"/>
                <a:ea typeface="Times New Roman" panose="02020603050405020304" pitchFamily="18" charset="0"/>
              </a:rPr>
              <a:t>Do you show unconditional Love?</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Segoe UI" panose="020B0502040204020203" pitchFamily="34" charset="0"/>
                <a:ea typeface="Times New Roman" panose="02020603050405020304" pitchFamily="18" charset="0"/>
              </a:rPr>
              <a:t>Can people see the Joy you have in Life?</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Segoe UI" panose="020B0502040204020203" pitchFamily="34" charset="0"/>
                <a:ea typeface="Times New Roman" panose="02020603050405020304" pitchFamily="18" charset="0"/>
              </a:rPr>
              <a:t>Can you say that you exist in relationship that are whole, that are healthy?</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Segoe UI" panose="020B0502040204020203" pitchFamily="34" charset="0"/>
                <a:ea typeface="Times New Roman" panose="02020603050405020304" pitchFamily="18" charset="0"/>
              </a:rPr>
              <a:t>Do people not understand why you choose to let go of wrongs? </a:t>
            </a:r>
            <a:endParaRPr lang="en-AU" sz="24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0FB7E5CC-59C1-FD4E-D850-D851488FFAB7}"/>
              </a:ext>
            </a:extLst>
          </p:cNvPr>
          <p:cNvSpPr txBox="1">
            <a:spLocks/>
          </p:cNvSpPr>
          <p:nvPr/>
        </p:nvSpPr>
        <p:spPr>
          <a:xfrm>
            <a:off x="6096000" y="460229"/>
            <a:ext cx="499343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effectLst/>
                <a:latin typeface="Segoe UI" panose="020B0502040204020203" pitchFamily="34" charset="0"/>
                <a:ea typeface="Times New Roman" panose="02020603050405020304" pitchFamily="18" charset="0"/>
              </a:rPr>
              <a:t>Are you kind, do you give more than people deserve?</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Segoe UI" panose="020B0502040204020203" pitchFamily="34" charset="0"/>
                <a:ea typeface="Times New Roman" panose="02020603050405020304" pitchFamily="18" charset="0"/>
              </a:rPr>
              <a:t>Can people depend on you, even if it hurts you to go through with what you’ve said?</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Segoe UI" panose="020B0502040204020203" pitchFamily="34" charset="0"/>
                <a:ea typeface="Times New Roman" panose="02020603050405020304" pitchFamily="18" charset="0"/>
              </a:rPr>
              <a:t>Are you easily angered, are you able to ignore provocation and continue rationally?</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Segoe UI" panose="020B0502040204020203" pitchFamily="34" charset="0"/>
                <a:ea typeface="Times New Roman" panose="02020603050405020304" pitchFamily="18" charset="0"/>
              </a:rPr>
              <a:t>Are you able to control your impulses including the impulsive thoughts you may have so that you may not be tempted both outwardly or inwardly?</a:t>
            </a:r>
            <a:endParaRPr lang="en-A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113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Romans 8:1-12</a:t>
            </a:r>
          </a:p>
        </p:txBody>
      </p:sp>
      <p:sp>
        <p:nvSpPr>
          <p:cNvPr id="5" name="TextBox 4">
            <a:extLst>
              <a:ext uri="{FF2B5EF4-FFF2-40B4-BE49-F238E27FC236}">
                <a16:creationId xmlns:a16="http://schemas.microsoft.com/office/drawing/2014/main" id="{108C6E15-B990-4403-AE5F-6A53D6E3C87A}"/>
              </a:ext>
            </a:extLst>
          </p:cNvPr>
          <p:cNvSpPr txBox="1"/>
          <p:nvPr/>
        </p:nvSpPr>
        <p:spPr>
          <a:xfrm>
            <a:off x="649355" y="1407759"/>
            <a:ext cx="10684568" cy="42473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Those who live according to the sinful nature have their minds set on what that nature desires; but those who live in accordance with the Spirit have their minds set on what the Spirit desires.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 mind of sinful man is death, but the mind controlled by the Spirit is life and peace;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 sinful mind is hostile to God. It does not submit to God's law, nor can it do so.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Those controlled by the sinful nature cannot please God. </a:t>
            </a:r>
          </a:p>
        </p:txBody>
      </p:sp>
    </p:spTree>
    <p:extLst>
      <p:ext uri="{BB962C8B-B14F-4D97-AF65-F5344CB8AC3E}">
        <p14:creationId xmlns:p14="http://schemas.microsoft.com/office/powerpoint/2010/main" val="290411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Romans 8:1-12</a:t>
            </a:r>
          </a:p>
        </p:txBody>
      </p:sp>
      <p:sp>
        <p:nvSpPr>
          <p:cNvPr id="5" name="TextBox 4">
            <a:extLst>
              <a:ext uri="{FF2B5EF4-FFF2-40B4-BE49-F238E27FC236}">
                <a16:creationId xmlns:a16="http://schemas.microsoft.com/office/drawing/2014/main" id="{108C6E15-B990-4403-AE5F-6A53D6E3C87A}"/>
              </a:ext>
            </a:extLst>
          </p:cNvPr>
          <p:cNvSpPr txBox="1"/>
          <p:nvPr/>
        </p:nvSpPr>
        <p:spPr>
          <a:xfrm>
            <a:off x="753716" y="1073426"/>
            <a:ext cx="10684568" cy="523220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You, however, are controlled not by the sinful nature but by the Spirit, if the Spirit of God lives in you. And if anyone does not have the Spirit of Christ, he does not belong to Christ.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if Christ is in you, your body is dead because of sin, yet your spirit is alive because of righteousness.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And if the Spirit of him who raised Jesus from the dead is living in you, he who raised Christ from the dead will also give life to your mortal bodies through his Spirit, who lives in you.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Therefore, brothers, we have an obligation--but it is not to the sinful nature, to live according to it. </a:t>
            </a:r>
          </a:p>
        </p:txBody>
      </p:sp>
    </p:spTree>
    <p:extLst>
      <p:ext uri="{BB962C8B-B14F-4D97-AF65-F5344CB8AC3E}">
        <p14:creationId xmlns:p14="http://schemas.microsoft.com/office/powerpoint/2010/main" val="194530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0920-2E5F-9E96-0425-C20379326EBD}"/>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300EE166-98BA-DC87-345F-8957644BB191}"/>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88249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b="1" dirty="0"/>
              <a:t>Context of Romans</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AU" sz="4000" dirty="0"/>
              <a:t>Writer of Romans is Paul</a:t>
            </a:r>
          </a:p>
          <a:p>
            <a:r>
              <a:rPr lang="en-AU" sz="4000" dirty="0"/>
              <a:t>Letter to the Church of Rome</a:t>
            </a:r>
          </a:p>
          <a:p>
            <a:r>
              <a:rPr lang="en-AU" sz="4000" dirty="0"/>
              <a:t>Church is made up of a mix background of believers</a:t>
            </a:r>
          </a:p>
        </p:txBody>
      </p:sp>
    </p:spTree>
    <p:extLst>
      <p:ext uri="{BB962C8B-B14F-4D97-AF65-F5344CB8AC3E}">
        <p14:creationId xmlns:p14="http://schemas.microsoft.com/office/powerpoint/2010/main" val="207580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7200" dirty="0"/>
              <a:t>Romans 8:1-12</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461730"/>
            <a:ext cx="10515600" cy="4351338"/>
          </a:xfrm>
        </p:spPr>
        <p:txBody>
          <a:bodyPr>
            <a:normAutofit/>
          </a:bodyPr>
          <a:lstStyle/>
          <a:p>
            <a:pPr algn="l"/>
            <a:r>
              <a:rPr lang="en-GB" b="1" i="0" dirty="0">
                <a:solidFill>
                  <a:srgbClr val="000000"/>
                </a:solidFill>
                <a:effectLst/>
                <a:latin typeface="system-ui"/>
              </a:rPr>
              <a:t>8 </a:t>
            </a:r>
            <a:r>
              <a:rPr lang="en-GB" b="0" i="0" dirty="0">
                <a:solidFill>
                  <a:srgbClr val="000000"/>
                </a:solidFill>
                <a:effectLst/>
                <a:latin typeface="system-ui"/>
              </a:rPr>
              <a:t>Therefore, there is now no condemnation for those who are in Christ Jesus, </a:t>
            </a:r>
            <a:r>
              <a:rPr lang="en-GB" b="1" i="0" baseline="30000" dirty="0">
                <a:solidFill>
                  <a:srgbClr val="000000"/>
                </a:solidFill>
                <a:effectLst/>
                <a:latin typeface="system-ui"/>
              </a:rPr>
              <a:t>2 </a:t>
            </a:r>
            <a:r>
              <a:rPr lang="en-GB" b="0" i="0" dirty="0">
                <a:solidFill>
                  <a:srgbClr val="000000"/>
                </a:solidFill>
                <a:effectLst/>
                <a:latin typeface="system-ui"/>
              </a:rPr>
              <a:t>because through Christ Jesus the law of the Spirit who gives life has set you</a:t>
            </a:r>
            <a:r>
              <a:rPr lang="en-GB" b="0" i="0" baseline="30000" dirty="0">
                <a:solidFill>
                  <a:srgbClr val="000000"/>
                </a:solidFill>
                <a:effectLst/>
                <a:latin typeface="system-ui"/>
              </a:rPr>
              <a:t>[</a:t>
            </a:r>
            <a:r>
              <a:rPr lang="en-GB" b="0" i="0" baseline="30000" dirty="0">
                <a:solidFill>
                  <a:srgbClr val="4A4A4A"/>
                </a:solidFill>
                <a:effectLst/>
                <a:latin typeface="system-ui"/>
                <a:hlinkClick r:id="rId2" tooltip="See footnote a"/>
              </a:rPr>
              <a:t>a</a:t>
            </a:r>
            <a:r>
              <a:rPr lang="en-GB" b="0" i="0" baseline="30000" dirty="0">
                <a:solidFill>
                  <a:srgbClr val="000000"/>
                </a:solidFill>
                <a:effectLst/>
                <a:latin typeface="system-ui"/>
              </a:rPr>
              <a:t>]</a:t>
            </a:r>
            <a:r>
              <a:rPr lang="en-GB" b="0" i="0" dirty="0">
                <a:solidFill>
                  <a:srgbClr val="000000"/>
                </a:solidFill>
                <a:effectLst/>
                <a:latin typeface="system-ui"/>
              </a:rPr>
              <a:t> free from the law of sin and death. </a:t>
            </a:r>
            <a:r>
              <a:rPr lang="en-GB" b="1" i="0" baseline="30000" dirty="0">
                <a:solidFill>
                  <a:srgbClr val="000000"/>
                </a:solidFill>
                <a:effectLst/>
                <a:latin typeface="system-ui"/>
              </a:rPr>
              <a:t>3 </a:t>
            </a:r>
            <a:r>
              <a:rPr lang="en-GB" b="0" i="0" dirty="0">
                <a:solidFill>
                  <a:srgbClr val="000000"/>
                </a:solidFill>
                <a:effectLst/>
                <a:latin typeface="system-ui"/>
              </a:rPr>
              <a:t>For what the law was powerless to do because it was weakened by the flesh,</a:t>
            </a:r>
            <a:r>
              <a:rPr lang="en-GB" b="0" i="0" baseline="30000" dirty="0">
                <a:solidFill>
                  <a:srgbClr val="000000"/>
                </a:solidFill>
                <a:effectLst/>
                <a:latin typeface="system-ui"/>
              </a:rPr>
              <a:t>[</a:t>
            </a:r>
            <a:r>
              <a:rPr lang="en-GB" b="0" i="0" baseline="30000" dirty="0">
                <a:solidFill>
                  <a:srgbClr val="4A4A4A"/>
                </a:solidFill>
                <a:effectLst/>
                <a:latin typeface="system-ui"/>
                <a:hlinkClick r:id="rId3" tooltip="See footnote b"/>
              </a:rPr>
              <a:t>b</a:t>
            </a:r>
            <a:r>
              <a:rPr lang="en-GB" b="0" i="0" baseline="30000" dirty="0">
                <a:solidFill>
                  <a:srgbClr val="000000"/>
                </a:solidFill>
                <a:effectLst/>
                <a:latin typeface="system-ui"/>
              </a:rPr>
              <a:t>]</a:t>
            </a:r>
            <a:r>
              <a:rPr lang="en-GB" b="0" i="0" dirty="0">
                <a:solidFill>
                  <a:srgbClr val="000000"/>
                </a:solidFill>
                <a:effectLst/>
                <a:latin typeface="system-ui"/>
              </a:rPr>
              <a:t> God did by sending his own Son in the likeness of sinful flesh to be a sin offering.</a:t>
            </a:r>
            <a:r>
              <a:rPr lang="en-GB" b="0" i="0" baseline="30000" dirty="0">
                <a:solidFill>
                  <a:srgbClr val="000000"/>
                </a:solidFill>
                <a:effectLst/>
                <a:latin typeface="system-ui"/>
              </a:rPr>
              <a:t>[</a:t>
            </a:r>
            <a:r>
              <a:rPr lang="en-GB" b="0" i="0" baseline="30000" dirty="0">
                <a:solidFill>
                  <a:srgbClr val="4A4A4A"/>
                </a:solidFill>
                <a:effectLst/>
                <a:latin typeface="system-ui"/>
                <a:hlinkClick r:id="rId4" tooltip="See footnote c"/>
              </a:rPr>
              <a:t>c</a:t>
            </a:r>
            <a:r>
              <a:rPr lang="en-GB" b="0" i="0" baseline="30000" dirty="0">
                <a:solidFill>
                  <a:srgbClr val="000000"/>
                </a:solidFill>
                <a:effectLst/>
                <a:latin typeface="system-ui"/>
              </a:rPr>
              <a:t>]</a:t>
            </a:r>
            <a:r>
              <a:rPr lang="en-GB" b="0" i="0" dirty="0">
                <a:solidFill>
                  <a:srgbClr val="000000"/>
                </a:solidFill>
                <a:effectLst/>
                <a:latin typeface="system-ui"/>
              </a:rPr>
              <a:t> And so he condemned sin in the flesh, </a:t>
            </a:r>
            <a:r>
              <a:rPr lang="en-GB" b="1" i="0" baseline="30000" dirty="0">
                <a:solidFill>
                  <a:srgbClr val="000000"/>
                </a:solidFill>
                <a:effectLst/>
                <a:latin typeface="system-ui"/>
              </a:rPr>
              <a:t>4 </a:t>
            </a:r>
            <a:r>
              <a:rPr lang="en-GB" b="0" i="0" dirty="0">
                <a:solidFill>
                  <a:srgbClr val="000000"/>
                </a:solidFill>
                <a:effectLst/>
                <a:latin typeface="system-ui"/>
              </a:rPr>
              <a:t>in order that the righteous requirement of the law might be fully met in us, who do not live according to the flesh but according to the Spirit.</a:t>
            </a:r>
            <a:endParaRPr lang="en-AU" sz="4000" dirty="0"/>
          </a:p>
        </p:txBody>
      </p:sp>
    </p:spTree>
    <p:extLst>
      <p:ext uri="{BB962C8B-B14F-4D97-AF65-F5344CB8AC3E}">
        <p14:creationId xmlns:p14="http://schemas.microsoft.com/office/powerpoint/2010/main" val="308634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7200" dirty="0"/>
              <a:t>Romans 8:1-12</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836577"/>
            <a:ext cx="10515600" cy="4351338"/>
          </a:xfrm>
        </p:spPr>
        <p:txBody>
          <a:bodyPr>
            <a:normAutofit/>
          </a:bodyPr>
          <a:lstStyle/>
          <a:p>
            <a:pPr algn="l"/>
            <a:endParaRPr lang="en-GB" sz="3200" b="0" i="0" dirty="0">
              <a:solidFill>
                <a:srgbClr val="000000"/>
              </a:solidFill>
              <a:effectLst/>
              <a:latin typeface="system-ui"/>
            </a:endParaRPr>
          </a:p>
          <a:p>
            <a:pPr algn="l"/>
            <a:r>
              <a:rPr lang="en-GB" sz="3200" b="1" i="0" baseline="30000" dirty="0">
                <a:solidFill>
                  <a:srgbClr val="000000"/>
                </a:solidFill>
                <a:effectLst/>
                <a:latin typeface="system-ui"/>
              </a:rPr>
              <a:t>5 </a:t>
            </a:r>
            <a:r>
              <a:rPr lang="en-GB" sz="3200" b="0" i="0" dirty="0">
                <a:solidFill>
                  <a:srgbClr val="000000"/>
                </a:solidFill>
                <a:effectLst/>
                <a:latin typeface="system-ui"/>
              </a:rPr>
              <a:t>Those who live according to the flesh have their minds set on what the flesh desires; but those who live in accordance with the Spirit have their minds set on what the Spirit desires. </a:t>
            </a:r>
            <a:r>
              <a:rPr lang="en-GB" sz="3200" b="1" i="0" baseline="30000" dirty="0">
                <a:solidFill>
                  <a:srgbClr val="000000"/>
                </a:solidFill>
                <a:effectLst/>
                <a:latin typeface="system-ui"/>
              </a:rPr>
              <a:t>6 </a:t>
            </a:r>
            <a:r>
              <a:rPr lang="en-GB" sz="3200" b="0" i="0" dirty="0">
                <a:solidFill>
                  <a:srgbClr val="000000"/>
                </a:solidFill>
                <a:effectLst/>
                <a:latin typeface="system-ui"/>
              </a:rPr>
              <a:t>The mind governed by the flesh is death, but the mind governed by the Spirit is life and peace. </a:t>
            </a:r>
            <a:r>
              <a:rPr lang="en-GB" sz="3200" b="1" i="0" baseline="30000" dirty="0">
                <a:solidFill>
                  <a:srgbClr val="000000"/>
                </a:solidFill>
                <a:effectLst/>
                <a:latin typeface="system-ui"/>
              </a:rPr>
              <a:t>7 </a:t>
            </a:r>
            <a:r>
              <a:rPr lang="en-GB" sz="3200" b="0" i="0" dirty="0">
                <a:solidFill>
                  <a:srgbClr val="000000"/>
                </a:solidFill>
                <a:effectLst/>
                <a:latin typeface="system-ui"/>
              </a:rPr>
              <a:t>The mind governed by the flesh is hostile to God; it does not submit to God’s law, nor can it do so. </a:t>
            </a:r>
            <a:r>
              <a:rPr lang="en-GB" sz="3200" b="1" i="0" baseline="30000" dirty="0">
                <a:solidFill>
                  <a:srgbClr val="000000"/>
                </a:solidFill>
                <a:effectLst/>
                <a:latin typeface="system-ui"/>
              </a:rPr>
              <a:t>8 </a:t>
            </a:r>
            <a:r>
              <a:rPr lang="en-GB" sz="3200" b="0" i="0" dirty="0">
                <a:solidFill>
                  <a:srgbClr val="000000"/>
                </a:solidFill>
                <a:effectLst/>
                <a:latin typeface="system-ui"/>
              </a:rPr>
              <a:t>Those who are in the realm of the flesh cannot please God.</a:t>
            </a:r>
          </a:p>
        </p:txBody>
      </p:sp>
    </p:spTree>
    <p:extLst>
      <p:ext uri="{BB962C8B-B14F-4D97-AF65-F5344CB8AC3E}">
        <p14:creationId xmlns:p14="http://schemas.microsoft.com/office/powerpoint/2010/main" val="36243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a:xfrm>
            <a:off x="838200" y="-194711"/>
            <a:ext cx="10515600" cy="1325563"/>
          </a:xfrm>
        </p:spPr>
        <p:txBody>
          <a:bodyPr>
            <a:normAutofit/>
          </a:bodyPr>
          <a:lstStyle/>
          <a:p>
            <a:r>
              <a:rPr lang="en-AU" sz="7200" dirty="0"/>
              <a:t>Romans 8:1-12</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836577"/>
            <a:ext cx="10515600" cy="4351338"/>
          </a:xfrm>
        </p:spPr>
        <p:txBody>
          <a:bodyPr>
            <a:normAutofit fontScale="85000" lnSpcReduction="10000"/>
          </a:bodyPr>
          <a:lstStyle/>
          <a:p>
            <a:pPr algn="l"/>
            <a:r>
              <a:rPr lang="en-GB" sz="3200" b="1" i="0" baseline="30000" dirty="0">
                <a:solidFill>
                  <a:srgbClr val="000000"/>
                </a:solidFill>
                <a:effectLst/>
                <a:latin typeface="system-ui"/>
              </a:rPr>
              <a:t>9 </a:t>
            </a:r>
            <a:r>
              <a:rPr lang="en-GB" sz="3200" b="0" i="0" dirty="0">
                <a:solidFill>
                  <a:srgbClr val="000000"/>
                </a:solidFill>
                <a:effectLst/>
                <a:latin typeface="system-ui"/>
              </a:rPr>
              <a:t>You, however, are not in the realm of the flesh but are in the realm of the Spirit, if indeed the Spirit of God lives in you. And if anyone does not have the Spirit of Christ, they do not belong to Christ. </a:t>
            </a:r>
            <a:r>
              <a:rPr lang="en-GB" sz="3200" b="1" i="0" baseline="30000" dirty="0">
                <a:solidFill>
                  <a:srgbClr val="000000"/>
                </a:solidFill>
                <a:effectLst/>
                <a:latin typeface="system-ui"/>
              </a:rPr>
              <a:t>10 </a:t>
            </a:r>
            <a:r>
              <a:rPr lang="en-GB" sz="3200" b="0" i="0" dirty="0">
                <a:solidFill>
                  <a:srgbClr val="000000"/>
                </a:solidFill>
                <a:effectLst/>
                <a:latin typeface="system-ui"/>
              </a:rPr>
              <a:t>But if Christ is in you, then even though your body is subject to death because of sin, the Spirit gives life</a:t>
            </a:r>
            <a:r>
              <a:rPr lang="en-GB" sz="3200" b="0" i="0" baseline="30000" dirty="0">
                <a:solidFill>
                  <a:srgbClr val="000000"/>
                </a:solidFill>
                <a:effectLst/>
                <a:latin typeface="system-ui"/>
              </a:rPr>
              <a:t>[</a:t>
            </a:r>
            <a:r>
              <a:rPr lang="en-GB" sz="3200" b="0" i="0" baseline="30000" dirty="0">
                <a:solidFill>
                  <a:srgbClr val="4A4A4A"/>
                </a:solidFill>
                <a:effectLst/>
                <a:latin typeface="system-ui"/>
                <a:hlinkClick r:id="rId2" tooltip="See footnote d"/>
              </a:rPr>
              <a:t>d</a:t>
            </a:r>
            <a:r>
              <a:rPr lang="en-GB" sz="3200" b="0" i="0" baseline="30000" dirty="0">
                <a:solidFill>
                  <a:srgbClr val="000000"/>
                </a:solidFill>
                <a:effectLst/>
                <a:latin typeface="system-ui"/>
              </a:rPr>
              <a:t>]</a:t>
            </a:r>
            <a:r>
              <a:rPr lang="en-GB" sz="3200" b="0" i="0" dirty="0">
                <a:solidFill>
                  <a:srgbClr val="000000"/>
                </a:solidFill>
                <a:effectLst/>
                <a:latin typeface="system-ui"/>
              </a:rPr>
              <a:t> because of righteousness. </a:t>
            </a:r>
            <a:r>
              <a:rPr lang="en-GB" sz="3200" b="1" i="0" baseline="30000" dirty="0">
                <a:solidFill>
                  <a:srgbClr val="000000"/>
                </a:solidFill>
                <a:effectLst/>
                <a:latin typeface="system-ui"/>
              </a:rPr>
              <a:t>11 </a:t>
            </a:r>
            <a:r>
              <a:rPr lang="en-GB" sz="3200" b="0" i="0" dirty="0">
                <a:solidFill>
                  <a:srgbClr val="000000"/>
                </a:solidFill>
                <a:effectLst/>
                <a:latin typeface="system-ui"/>
              </a:rPr>
              <a:t>And if the Spirit of him who raised Jesus from the dead is living in you, he who raised Christ from the dead will also give life to your mortal bodies because of</a:t>
            </a:r>
            <a:r>
              <a:rPr lang="en-GB" sz="3200" b="0" i="0" baseline="30000" dirty="0">
                <a:solidFill>
                  <a:srgbClr val="000000"/>
                </a:solidFill>
                <a:effectLst/>
                <a:latin typeface="system-ui"/>
              </a:rPr>
              <a:t>[</a:t>
            </a:r>
            <a:r>
              <a:rPr lang="en-GB" sz="3200" b="0" i="0" baseline="30000" dirty="0">
                <a:solidFill>
                  <a:srgbClr val="4A4A4A"/>
                </a:solidFill>
                <a:effectLst/>
                <a:latin typeface="system-ui"/>
                <a:hlinkClick r:id="rId3" tooltip="See footnote e"/>
              </a:rPr>
              <a:t>e</a:t>
            </a:r>
            <a:r>
              <a:rPr lang="en-GB" sz="3200" b="0" i="0" baseline="30000" dirty="0">
                <a:solidFill>
                  <a:srgbClr val="000000"/>
                </a:solidFill>
                <a:effectLst/>
                <a:latin typeface="system-ui"/>
              </a:rPr>
              <a:t>]</a:t>
            </a:r>
            <a:r>
              <a:rPr lang="en-GB" sz="3200" b="0" i="0" dirty="0">
                <a:solidFill>
                  <a:srgbClr val="000000"/>
                </a:solidFill>
                <a:effectLst/>
                <a:latin typeface="system-ui"/>
              </a:rPr>
              <a:t> his Spirit who lives in you.</a:t>
            </a:r>
          </a:p>
          <a:p>
            <a:pPr algn="l"/>
            <a:r>
              <a:rPr lang="en-GB" sz="3200" b="1" i="0" baseline="30000" dirty="0">
                <a:solidFill>
                  <a:srgbClr val="000000"/>
                </a:solidFill>
                <a:effectLst/>
                <a:latin typeface="system-ui"/>
              </a:rPr>
              <a:t>12 </a:t>
            </a:r>
            <a:r>
              <a:rPr lang="en-GB" sz="3200" b="0" i="0" dirty="0">
                <a:solidFill>
                  <a:srgbClr val="000000"/>
                </a:solidFill>
                <a:effectLst/>
                <a:latin typeface="system-ui"/>
              </a:rPr>
              <a:t>Therefore, brothers and sisters, we have an obligation—but it is not to the flesh, to live according to it. </a:t>
            </a:r>
            <a:r>
              <a:rPr lang="en-GB" sz="3200" b="1" i="0" baseline="30000" dirty="0">
                <a:solidFill>
                  <a:srgbClr val="000000"/>
                </a:solidFill>
                <a:effectLst/>
                <a:latin typeface="system-ui"/>
              </a:rPr>
              <a:t>13 </a:t>
            </a:r>
            <a:r>
              <a:rPr lang="en-GB" sz="3200" b="0" i="0" dirty="0">
                <a:solidFill>
                  <a:srgbClr val="000000"/>
                </a:solidFill>
                <a:effectLst/>
                <a:latin typeface="system-ui"/>
              </a:rPr>
              <a:t>For if you live according to the flesh, you will die; but if by the Spirit you put to death the misdeeds of the body, you will live.</a:t>
            </a:r>
          </a:p>
          <a:p>
            <a:endParaRPr lang="en-AU" sz="4400" dirty="0"/>
          </a:p>
          <a:p>
            <a:endParaRPr lang="en-AU" sz="3200" dirty="0"/>
          </a:p>
        </p:txBody>
      </p:sp>
    </p:spTree>
    <p:extLst>
      <p:ext uri="{BB962C8B-B14F-4D97-AF65-F5344CB8AC3E}">
        <p14:creationId xmlns:p14="http://schemas.microsoft.com/office/powerpoint/2010/main" val="83007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4800" dirty="0"/>
              <a:t>Paul sums up the Gospel</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AU" sz="3600" dirty="0"/>
              <a:t>Those who are in Jesus</a:t>
            </a:r>
          </a:p>
          <a:p>
            <a:pPr lvl="1"/>
            <a:r>
              <a:rPr lang="en-AU" sz="3200" dirty="0"/>
              <a:t>Are no longer condemned </a:t>
            </a:r>
          </a:p>
          <a:p>
            <a:pPr lvl="1"/>
            <a:r>
              <a:rPr lang="en-AU" sz="3200" dirty="0"/>
              <a:t>Are no longer under sin’s consequences</a:t>
            </a:r>
          </a:p>
          <a:p>
            <a:pPr lvl="1"/>
            <a:r>
              <a:rPr lang="en-AU" sz="3200" dirty="0"/>
              <a:t>Are freed from the Law of Sin and Death. </a:t>
            </a:r>
          </a:p>
        </p:txBody>
      </p:sp>
    </p:spTree>
    <p:extLst>
      <p:ext uri="{BB962C8B-B14F-4D97-AF65-F5344CB8AC3E}">
        <p14:creationId xmlns:p14="http://schemas.microsoft.com/office/powerpoint/2010/main" val="3966888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57</TotalTime>
  <Words>1151</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Corbel</vt:lpstr>
      <vt:lpstr>Segoe UI</vt:lpstr>
      <vt:lpstr>system-ui</vt:lpstr>
      <vt:lpstr>Times New Roman</vt:lpstr>
      <vt:lpstr>Office Theme</vt:lpstr>
      <vt:lpstr>Depth</vt:lpstr>
      <vt:lpstr>Romans 8:1-12</vt:lpstr>
      <vt:lpstr>Romans 8:1-12</vt:lpstr>
      <vt:lpstr>Romans 8:1-12</vt:lpstr>
      <vt:lpstr>PowerPoint Presentation</vt:lpstr>
      <vt:lpstr>Context of Romans</vt:lpstr>
      <vt:lpstr>Romans 8:1-12</vt:lpstr>
      <vt:lpstr>Romans 8:1-12</vt:lpstr>
      <vt:lpstr>Romans 8:1-12</vt:lpstr>
      <vt:lpstr>Paul sums up the Gospel</vt:lpstr>
      <vt:lpstr>The Law</vt:lpstr>
      <vt:lpstr>God’s Response</vt:lpstr>
      <vt:lpstr>Who lives according to what..</vt:lpstr>
      <vt:lpstr>The First Challenge</vt:lpstr>
      <vt:lpstr>The Fruit of the Spirit</vt:lpstr>
      <vt:lpstr>Second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Kenneally</dc:creator>
  <cp:lastModifiedBy>Streamer</cp:lastModifiedBy>
  <cp:revision>4</cp:revision>
  <dcterms:created xsi:type="dcterms:W3CDTF">2023-01-28T13:35:16Z</dcterms:created>
  <dcterms:modified xsi:type="dcterms:W3CDTF">2023-02-11T22:16:30Z</dcterms:modified>
</cp:coreProperties>
</file>